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9" r:id="rId2"/>
    <p:sldId id="257" r:id="rId3"/>
    <p:sldId id="258" r:id="rId4"/>
    <p:sldId id="259" r:id="rId5"/>
  </p:sldIdLst>
  <p:sldSz cx="9906000" cy="6858000" type="A4"/>
  <p:notesSz cx="986948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ana Cirincione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D4F"/>
    <a:srgbClr val="00B050"/>
    <a:srgbClr val="EE7B08"/>
    <a:srgbClr val="CC6600"/>
    <a:srgbClr val="FF9900"/>
    <a:srgbClr val="017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26" autoAdjust="0"/>
  </p:normalViewPr>
  <p:slideViewPr>
    <p:cSldViewPr snapToGrid="0" showGuides="1">
      <p:cViewPr varScale="1">
        <p:scale>
          <a:sx n="108" d="100"/>
          <a:sy n="108" d="100"/>
        </p:scale>
        <p:origin x="1482" y="96"/>
      </p:cViewPr>
      <p:guideLst>
        <p:guide orient="horz" pos="2160"/>
        <p:guide pos="4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6778" cy="338348"/>
          </a:xfrm>
          <a:prstGeom prst="rect">
            <a:avLst/>
          </a:prstGeom>
        </p:spPr>
        <p:txBody>
          <a:bodyPr vert="horz" lIns="94851" tIns="47426" rIns="94851" bIns="47426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90999" y="0"/>
            <a:ext cx="4276778" cy="338348"/>
          </a:xfrm>
          <a:prstGeom prst="rect">
            <a:avLst/>
          </a:prstGeom>
        </p:spPr>
        <p:txBody>
          <a:bodyPr vert="horz" lIns="94851" tIns="47426" rIns="94851" bIns="47426" rtlCol="0"/>
          <a:lstStyle>
            <a:lvl1pPr algn="r">
              <a:defRPr sz="1300"/>
            </a:lvl1pPr>
          </a:lstStyle>
          <a:p>
            <a:fld id="{B88393D8-3304-46F0-8084-5E9C447E061B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94063" y="842963"/>
            <a:ext cx="3281362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6" rIns="94851" bIns="4742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6949" y="3241589"/>
            <a:ext cx="7895590" cy="2652207"/>
          </a:xfrm>
          <a:prstGeom prst="rect">
            <a:avLst/>
          </a:prstGeom>
        </p:spPr>
        <p:txBody>
          <a:bodyPr vert="horz" lIns="94851" tIns="47426" rIns="94851" bIns="47426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6397419"/>
            <a:ext cx="4276778" cy="338347"/>
          </a:xfrm>
          <a:prstGeom prst="rect">
            <a:avLst/>
          </a:prstGeom>
        </p:spPr>
        <p:txBody>
          <a:bodyPr vert="horz" lIns="94851" tIns="47426" rIns="94851" bIns="47426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90999" y="6397419"/>
            <a:ext cx="4276778" cy="338347"/>
          </a:xfrm>
          <a:prstGeom prst="rect">
            <a:avLst/>
          </a:prstGeom>
        </p:spPr>
        <p:txBody>
          <a:bodyPr vert="horz" lIns="94851" tIns="47426" rIns="94851" bIns="47426" rtlCol="0" anchor="b"/>
          <a:lstStyle>
            <a:lvl1pPr algn="r">
              <a:defRPr sz="1300"/>
            </a:lvl1pPr>
          </a:lstStyle>
          <a:p>
            <a:fld id="{E5A28B94-7B89-4DF9-8141-6484324E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4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F9E7-5E70-458C-8BDE-213DBFE86A69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62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44E-C34E-4002-83AC-91D94F949D37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9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8D6D-1C55-48C7-84E1-62246461EF5F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31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687-4CC0-403E-BE2F-B661DA529FDB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2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5FC3-28B5-4863-A8D5-B9BC5A662244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0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5483-6949-4467-8DDB-C18265CEBBD0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4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2C65-1F50-4C5F-8AF2-24D749CFA1B9}" type="datetime1">
              <a:rPr lang="it-IT" smtClean="0"/>
              <a:t>31/03/2025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81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26C-360B-4421-B81E-D6F25273DFC3}" type="datetime1">
              <a:rPr lang="it-IT" smtClean="0"/>
              <a:t>31/03/2025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7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70C4-02C0-4090-ADFE-79F6FC660F56}" type="datetime1">
              <a:rPr lang="it-IT" smtClean="0"/>
              <a:t>31/03/2025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1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47CD-FD3D-4225-9F5F-1CBCA462B393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09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F094-B113-468C-885B-93B26DC9F745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7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4CE3-3E70-4E53-9C6B-74966205AAAA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uacas@asst-lodi.i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hyperlink" Target="mailto:cupcdc@asst-lodi.it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hyperlink" Target="http://www.fascicolosanitario.regione.lombardia.it/" TargetMode="External"/><Relationship Id="rId4" Type="http://schemas.openxmlformats.org/officeDocument/2006/relationships/hyperlink" Target="mailto:consultorio.familiare@asst-lodi.it" TargetMode="External"/><Relationship Id="rId9" Type="http://schemas.openxmlformats.org/officeDocument/2006/relationships/hyperlink" Target="https://hplo.asst-lodi.it/SIOC/" TargetMode="Externa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prevenzione.psicologica@asst-lodi.it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ovccss.lodi@asst-lodi.it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5" y="5909669"/>
            <a:ext cx="948331" cy="94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0677" y="6060223"/>
            <a:ext cx="452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Via Fleming, 1 – Presidio Ospedaliero Casalpusterlengo (LO)</a:t>
            </a:r>
          </a:p>
          <a:p>
            <a:r>
              <a:rPr lang="it-IT" sz="1200" dirty="0"/>
              <a:t>www.asst-lodi.it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B64A7B-6277-0E52-1F3A-F1272D2A3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785" y="5909669"/>
            <a:ext cx="2440593" cy="8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8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9DBD4F-471F-7304-656C-B16723CEE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4"/>
          <a:stretch/>
        </p:blipFill>
        <p:spPr>
          <a:xfrm>
            <a:off x="-153216" y="-17883"/>
            <a:ext cx="10059216" cy="689376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7C9EB5-448E-430F-8D8A-830A02DABC68}"/>
              </a:ext>
            </a:extLst>
          </p:cNvPr>
          <p:cNvSpPr txBox="1"/>
          <p:nvPr/>
        </p:nvSpPr>
        <p:spPr>
          <a:xfrm>
            <a:off x="5840416" y="3702009"/>
            <a:ext cx="31040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PUNTO UNICO DI ACCESSO – PUA</a:t>
            </a: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Servizio di accoglienza socio-sanitaria integrata volto a informare ed orientare gli utenti nella fruizione dei servizi socio-sanitari e socio-assistenziali.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Si accettano</a:t>
            </a:r>
            <a:r>
              <a:rPr lang="it-IT" sz="900" b="0" i="0" u="none" strike="noStrike" baseline="0" dirty="0">
                <a:latin typeface="Arial" panose="020B0604020202020204" pitchFamily="34" charset="0"/>
              </a:rPr>
              <a:t> richieste per attivazione ADI, protesica, farmaci territoriale</a:t>
            </a:r>
            <a:r>
              <a:rPr lang="it-IT" sz="900" dirty="0">
                <a:latin typeface="Arial" panose="020B0604020202020204" pitchFamily="34" charset="0"/>
              </a:rPr>
              <a:t>.</a:t>
            </a:r>
            <a:endParaRPr lang="it-IT" sz="900" b="1" i="0" u="none" strike="noStrike" baseline="0" dirty="0">
              <a:latin typeface="Arial" panose="020B0604020202020204" pitchFamily="34" charset="0"/>
            </a:endParaRP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E’ presente </a:t>
            </a:r>
            <a:r>
              <a:rPr lang="it-IT" sz="900" b="0" i="0" u="none" strike="noStrike" baseline="0" dirty="0" err="1">
                <a:latin typeface="Arial" panose="020B0604020202020204" pitchFamily="34" charset="0"/>
              </a:rPr>
              <a:t>IFeC</a:t>
            </a:r>
            <a:r>
              <a:rPr lang="it-IT" sz="900" b="0" i="0" u="none" strike="noStrike" baseline="0" dirty="0">
                <a:latin typeface="Arial" panose="020B0604020202020204" pitchFamily="34" charset="0"/>
              </a:rPr>
              <a:t> e Assistente Sociale, si effettuano valutazioni dei bisogni di salute della persona e attivazione dei servizi per i cittadini in situazione di fragilità e cronicità.</a:t>
            </a: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Accesso diretto senza necessità di prenotazione, negli orari di apertura.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Dal Lunedì al Venerdì: 10.00 –12.30 e 14.00–15.30</a:t>
            </a:r>
          </a:p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Tel. 0377 924635</a:t>
            </a:r>
          </a:p>
          <a:p>
            <a:r>
              <a:rPr lang="it-IT" sz="900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puacas@asst-lodi.it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900" dirty="0"/>
              <a:t> </a:t>
            </a:r>
            <a:endParaRPr lang="it-IT" sz="1400" dirty="0">
              <a:effectLst/>
              <a:latin typeface="Acumin Pro ExtraCondensed" panose="020B0508020202020204" pitchFamily="34" charset="77"/>
            </a:endParaRPr>
          </a:p>
          <a:p>
            <a:pPr lvl="0" algn="just"/>
            <a:r>
              <a:rPr lang="it-IT" sz="800" dirty="0">
                <a:solidFill>
                  <a:prstClr val="black"/>
                </a:solidFill>
                <a:latin typeface="Arial" panose="020B0604020202020204" pitchFamily="34" charset="0"/>
              </a:rPr>
              <a:t>Aprile 2025</a:t>
            </a:r>
            <a:endParaRPr lang="it-IT" sz="800" b="1" dirty="0">
              <a:solidFill>
                <a:prstClr val="black"/>
              </a:solidFill>
              <a:latin typeface="Acumin Pro ExtraCondensed" panose="020B0508020202020204" pitchFamily="34" charset="77"/>
            </a:endParaRPr>
          </a:p>
          <a:p>
            <a:endParaRPr lang="it-IT" sz="14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17814B-2B42-4731-A695-AA0FEEA60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48" y="3665902"/>
            <a:ext cx="546018" cy="546018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A3CA111-A977-D84C-C2EF-8D57B51918E7}"/>
              </a:ext>
            </a:extLst>
          </p:cNvPr>
          <p:cNvCxnSpPr/>
          <p:nvPr/>
        </p:nvCxnSpPr>
        <p:spPr>
          <a:xfrm>
            <a:off x="9028253" y="201399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C0CBB3-68A1-BBDE-6A02-60F5E9D040E1}"/>
              </a:ext>
            </a:extLst>
          </p:cNvPr>
          <p:cNvSpPr txBox="1"/>
          <p:nvPr/>
        </p:nvSpPr>
        <p:spPr>
          <a:xfrm>
            <a:off x="5985500" y="1542436"/>
            <a:ext cx="2959008" cy="1785104"/>
          </a:xfrm>
          <a:prstGeom prst="rect">
            <a:avLst/>
          </a:prstGeom>
          <a:solidFill>
            <a:srgbClr val="73BD4F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effectLst/>
                <a:latin typeface="Acumin Pro ExtraCondensed" panose="020B0508020202020204" pitchFamily="34" charset="77"/>
              </a:rPr>
              <a:t>La Casa della Comunità (CDC) di </a:t>
            </a:r>
            <a:r>
              <a:rPr lang="it-IT" sz="1100" dirty="0">
                <a:latin typeface="Acumin Pro ExtraCondensed" panose="020B0508020202020204" pitchFamily="34" charset="77"/>
              </a:rPr>
              <a:t>Casalpusterlengo </a:t>
            </a:r>
            <a:r>
              <a:rPr lang="it-IT" sz="1100" dirty="0">
                <a:effectLst/>
                <a:latin typeface="Acumin Pro ExtraCondensed" panose="020B0508020202020204" pitchFamily="34" charset="77"/>
              </a:rPr>
              <a:t>è gestita dalla ASST di Lodi </a:t>
            </a:r>
          </a:p>
          <a:p>
            <a:r>
              <a:rPr lang="it-IT" sz="1100" dirty="0">
                <a:latin typeface="Acumin Pro ExtraCondensed" panose="020B0508020202020204" pitchFamily="34" charset="77"/>
              </a:rPr>
              <a:t>Distretto Basso Lodigiano</a:t>
            </a:r>
            <a:endParaRPr lang="it-IT" sz="1100" dirty="0">
              <a:effectLst/>
              <a:latin typeface="Acumin Pro ExtraCondensed" panose="020B0508020202020204" pitchFamily="34" charset="77"/>
            </a:endParaRPr>
          </a:p>
          <a:p>
            <a:endParaRPr lang="it-IT" sz="1100" dirty="0">
              <a:effectLst/>
              <a:latin typeface="Acumin Pro ExtraCondensed" panose="020B0508020202020204" pitchFamily="34" charset="77"/>
            </a:endParaRPr>
          </a:p>
          <a:p>
            <a:r>
              <a:rPr lang="it-IT" sz="1100" dirty="0">
                <a:effectLst/>
                <a:latin typeface="Acumin Pro ExtraCondensed" panose="020B0508020202020204" pitchFamily="34" charset="77"/>
              </a:rPr>
              <a:t>Ufficio Relazioni con il Pubblico:</a:t>
            </a:r>
          </a:p>
          <a:p>
            <a:r>
              <a:rPr lang="it-IT" sz="1100" dirty="0">
                <a:effectLst/>
                <a:latin typeface="Acumin Pro ExtraCondensed" panose="020B0508020202020204" pitchFamily="34" charset="77"/>
              </a:rPr>
              <a:t>URP - ASST Lodi </a:t>
            </a:r>
          </a:p>
          <a:p>
            <a:r>
              <a:rPr lang="it-IT" sz="1100" dirty="0">
                <a:latin typeface="Acumin Pro ExtraCondensed" panose="020B0508020202020204" pitchFamily="34" charset="77"/>
              </a:rPr>
              <a:t>dal lunedì al venerdì 8 - 17</a:t>
            </a:r>
          </a:p>
          <a:p>
            <a:r>
              <a:rPr lang="it-IT" sz="1100" dirty="0">
                <a:latin typeface="Acumin Pro ExtraCondensed" panose="020B0508020202020204" pitchFamily="34" charset="77"/>
              </a:rPr>
              <a:t>tel. 0371-372975</a:t>
            </a:r>
          </a:p>
          <a:p>
            <a:r>
              <a:rPr lang="it-IT" sz="1100" dirty="0">
                <a:latin typeface="Acumin Pro ExtraCondensed" panose="020B0508020202020204" pitchFamily="34" charset="77"/>
              </a:rPr>
              <a:t>urp@asst-lodi.it</a:t>
            </a:r>
          </a:p>
          <a:p>
            <a:endParaRPr lang="it-IT" sz="11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414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72FDC8-5C1E-6F97-7A75-8EFEE8AD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26906" y="0"/>
            <a:ext cx="4953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682F610-17EC-F629-BFBF-1F417DE0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4897542" y="3107"/>
            <a:ext cx="4671664" cy="6776512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D0EA5F-8E9E-A59F-2742-5695A9E7D5D8}"/>
              </a:ext>
            </a:extLst>
          </p:cNvPr>
          <p:cNvSpPr txBox="1"/>
          <p:nvPr/>
        </p:nvSpPr>
        <p:spPr>
          <a:xfrm>
            <a:off x="1152306" y="1297656"/>
            <a:ext cx="3387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UNICO DI PRENOTAZIONE – CUP</a:t>
            </a:r>
          </a:p>
          <a:p>
            <a:pPr algn="just"/>
            <a:r>
              <a:rPr lang="it-IT" sz="1000" dirty="0">
                <a:latin typeface="Acumin Pro ExtraCondensed Med" panose="020B0508020202020204" pitchFamily="34" charset="77"/>
              </a:rPr>
              <a:t>Le prenotazioni di visite ed esami possono essere prenotate con impegnativa del medico: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presso lo sportello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dal lunedì al venerdì  8.00– 16.45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Telefonando al numero verde: rete fissa </a:t>
            </a:r>
            <a:r>
              <a:rPr lang="it-IT" sz="1000" b="1" dirty="0">
                <a:latin typeface="Acumin Pro ExtraCondensed Med" panose="020B0508020202020204" pitchFamily="34" charset="77"/>
              </a:rPr>
              <a:t>8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00.638.63</a:t>
            </a:r>
            <a:r>
              <a:rPr lang="it-IT" sz="1000" b="1" dirty="0">
                <a:latin typeface="Acumin Pro ExtraCondensed Med" panose="020B0508020202020204" pitchFamily="34" charset="77"/>
              </a:rPr>
              <a:t>8, </a:t>
            </a:r>
            <a:r>
              <a:rPr lang="it-IT" sz="1000" dirty="0">
                <a:latin typeface="Acumin Pro ExtraCondensed Med" panose="020B0508020202020204" pitchFamily="34" charset="77"/>
              </a:rPr>
              <a:t>rete mobile </a:t>
            </a:r>
            <a:r>
              <a:rPr lang="it-IT" sz="1000" b="1" dirty="0">
                <a:latin typeface="Acumin Pro ExtraCondensed Med" panose="020B0508020202020204" pitchFamily="34" charset="77"/>
              </a:rPr>
              <a:t>02.999.599</a:t>
            </a:r>
            <a:r>
              <a:rPr lang="it-IT" sz="1000" dirty="0">
                <a:latin typeface="Acumin Pro ExtraCondensed Med" panose="020B0508020202020204" pitchFamily="34" charset="77"/>
              </a:rPr>
              <a:t> </a:t>
            </a:r>
            <a:r>
              <a:rPr lang="it-IT" sz="1000" b="1" dirty="0">
                <a:latin typeface="Acumin Pro ExtraCondensed Med" panose="020B0508020202020204" pitchFamily="34" charset="77"/>
              </a:rPr>
              <a:t>(dal lunedì al sabato 8.00-20.0</a:t>
            </a:r>
            <a:r>
              <a:rPr lang="it-IT" sz="1000" dirty="0">
                <a:latin typeface="Acumin Pro ExtraCondensed Med" panose="020B0508020202020204" pitchFamily="34" charset="77"/>
              </a:rPr>
              <a:t>0)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Accedendo a</a:t>
            </a:r>
            <a:r>
              <a:rPr lang="it-IT" sz="1000" dirty="0">
                <a:solidFill>
                  <a:srgbClr val="EE7B08"/>
                </a:solidFill>
                <a:latin typeface="Acumin Pro ExtraCondensed Med" panose="020B0508020202020204" pitchFamily="34" charset="77"/>
              </a:rPr>
              <a:t>: </a:t>
            </a:r>
            <a:r>
              <a:rPr lang="it-IT" sz="1000" u="sng" dirty="0">
                <a:latin typeface="Acumin Pro ExtraCondensed Med" panose="020B0508020202020204" pitchFamily="34" charset="77"/>
              </a:rPr>
              <a:t>prenotasalute.regione.lombardia.it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Recandosi presso le farmacie del territorio aderenti</a:t>
            </a:r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E47BCF-FF20-48B3-BA2D-667D169B3B7C}"/>
              </a:ext>
            </a:extLst>
          </p:cNvPr>
          <p:cNvSpPr txBox="1"/>
          <p:nvPr/>
        </p:nvSpPr>
        <p:spPr>
          <a:xfrm>
            <a:off x="1139712" y="5028398"/>
            <a:ext cx="3337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PRELIEVI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diretto senza prenotazione con l’impegnativa del medico.  Dal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lunedì al venerdì  dalle 8.00 alle 9.30</a:t>
            </a:r>
            <a:endParaRPr lang="it-IT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F70F63-8C05-4A7F-9747-874B8BA58B1B}"/>
              </a:ext>
            </a:extLst>
          </p:cNvPr>
          <p:cNvSpPr txBox="1"/>
          <p:nvPr/>
        </p:nvSpPr>
        <p:spPr>
          <a:xfrm>
            <a:off x="5889322" y="1338052"/>
            <a:ext cx="36583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INFERMIERI DI FAMIGLIA E DI COMUNITÀ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Presa in carico delle persone con patologie croniche, educazione sanitaria alla famiglia ed alla comunità in collaborazione con il Medico di medicina generale e Pediatri di Libera Scelta.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rivolgersi al P.U.A. 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infermieredicomunita@asst-lodi.it</a:t>
            </a:r>
          </a:p>
          <a:p>
            <a:pPr algn="just"/>
            <a:endParaRPr lang="it-IT" sz="9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AMBULATORIO INFERMIERISTICO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con richiesta del medico.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Prenotazione presso gli sportelli CUP dell’azienda.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cupcdc@asst-lodi.it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(inviare copia prescrizione con recapito telefonico  per fissare l’appuntamento)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Ambulatorio N° 5  - Secondo Piano 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di Comunità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Orario apertura :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Lunedì – Martedì – Giovedì  ore 9.00-11.00</a:t>
            </a:r>
          </a:p>
          <a:p>
            <a:pPr algn="just"/>
            <a:endParaRPr lang="it-IT" sz="9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CONSULTORIO FAMILIARE (ALTRA CDC)</a:t>
            </a:r>
          </a:p>
          <a:p>
            <a:pPr algn="just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Sede distaccata, Via Gandolfi 2 Codogno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Servizi per la salute della donna, della famiglia, della coppia e del singolo nelle diverse fasi della vita.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Programmi di Screening di prevenzione tumore al collo dell’utero.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diretto alla segreteria: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lunedì dalle 9.00 alle 12.30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Giovedì  9.00 -12.30  e 13.30 -15.30     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Tel. 0377 465561. Visite, colloqui ed attività su appuntamento.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consultorio.familiare@asst-lodi.it</a:t>
            </a:r>
            <a:endParaRPr lang="it-IT" sz="9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24" name="Immagine 51">
            <a:extLst>
              <a:ext uri="{FF2B5EF4-FFF2-40B4-BE49-F238E27FC236}">
                <a16:creationId xmlns:a16="http://schemas.microsoft.com/office/drawing/2014/main" id="{2B65C73E-F59E-4EE5-829B-189CD7AA44F7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438935" y="5007282"/>
            <a:ext cx="728640" cy="728640"/>
          </a:xfrm>
          <a:prstGeom prst="rect">
            <a:avLst/>
          </a:prstGeom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C76F71C-B27C-48D9-B33C-6AB6E36268A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1188" y="2396536"/>
            <a:ext cx="566058" cy="548688"/>
          </a:xfrm>
          <a:prstGeom prst="rect">
            <a:avLst/>
          </a:prstGeom>
        </p:spPr>
      </p:pic>
      <p:pic>
        <p:nvPicPr>
          <p:cNvPr id="30" name="Immagine 31">
            <a:extLst>
              <a:ext uri="{FF2B5EF4-FFF2-40B4-BE49-F238E27FC236}">
                <a16:creationId xmlns:a16="http://schemas.microsoft.com/office/drawing/2014/main" id="{3E0153A9-F360-47B1-9886-D2D3C0C174F5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358284" y="1258139"/>
            <a:ext cx="720812" cy="731962"/>
          </a:xfrm>
          <a:prstGeom prst="rect">
            <a:avLst/>
          </a:prstGeom>
          <a:ln>
            <a:noFill/>
          </a:ln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62E282F5-96A1-479F-8F6A-36735027E6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991" y="1450111"/>
            <a:ext cx="526831" cy="526831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FBBAD82-D34B-4AF2-AC90-94BADB842580}"/>
              </a:ext>
            </a:extLst>
          </p:cNvPr>
          <p:cNvSpPr txBox="1"/>
          <p:nvPr/>
        </p:nvSpPr>
        <p:spPr>
          <a:xfrm>
            <a:off x="1141680" y="2645342"/>
            <a:ext cx="348053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SCELTA E REVOCA</a:t>
            </a:r>
          </a:p>
          <a:p>
            <a:pPr algn="just">
              <a:lnSpc>
                <a:spcPct val="10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Si può effettuare con le seguenti modalità: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Sportello accesso libero: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dal lunedì al venerdì 8.30 – 12.30</a:t>
            </a:r>
          </a:p>
          <a:p>
            <a:pPr algn="just">
              <a:lnSpc>
                <a:spcPct val="100000"/>
              </a:lnSpc>
            </a:pP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			   lunedì e giovedì  14.00 – 15.30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Sportello virtuale - SIOC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https://hplo.asst-lodi.it/SIOC/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www.fascicolosanitario.regione.lombardia.it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Farmacie del territorio aderenti</a:t>
            </a:r>
          </a:p>
          <a:p>
            <a:pPr algn="just">
              <a:lnSpc>
                <a:spcPct val="10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Prestazioni: i</a:t>
            </a:r>
            <a:r>
              <a:rPr lang="it-IT" sz="1000" dirty="0">
                <a:latin typeface="Acumin Pro ExtraCondensed Med" panose="020B0508020202020204" pitchFamily="34" charset="77"/>
              </a:rPr>
              <a:t>scrizioni al SSN, scelta e revoca del Medico/Pediatra, esenzioni(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patologia, reddito, status e invalidità).</a:t>
            </a:r>
          </a:p>
          <a:p>
            <a:pPr algn="just">
              <a:lnSpc>
                <a:spcPct val="100000"/>
              </a:lnSpc>
              <a:buClr>
                <a:srgbClr val="008900"/>
              </a:buClr>
            </a:pPr>
            <a:r>
              <a:rPr lang="it-IT" sz="1000" dirty="0">
                <a:latin typeface="Acumin Pro ExtraCondensed Med" panose="020B0508020202020204" pitchFamily="34" charset="77"/>
              </a:rPr>
              <a:t>Informazioni: https://www.asst-lodi.it/scelta-revoca	</a:t>
            </a: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0BF718B2-1F26-4066-92CA-72DA5E2D96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758" y="2698804"/>
            <a:ext cx="720811" cy="720811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F23A515-2585-4D4E-84BE-975E65F70726}"/>
              </a:ext>
            </a:extLst>
          </p:cNvPr>
          <p:cNvSpPr txBox="1"/>
          <p:nvPr/>
        </p:nvSpPr>
        <p:spPr>
          <a:xfrm>
            <a:off x="1130664" y="5679795"/>
            <a:ext cx="36007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VACCINAZIONI</a:t>
            </a:r>
          </a:p>
          <a:p>
            <a:pPr algn="just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Sede staccata:  Via Crema n.15  - Casalpusterlengo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solo su appuntamento, dal Lunedi al Venerdì dalle ore 8.30 alle ore 12.00 telefonando allo 0377.924617 </a:t>
            </a:r>
            <a:endParaRPr lang="it-IT" sz="9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vaccinazioni.casale@asst-lodi.it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A5C6F1CE-0AD9-4A34-8B3D-7FD1CEB256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26" y="5808490"/>
            <a:ext cx="489334" cy="48933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9755C5-7E63-4C04-ACCC-597CCE6323A8}"/>
              </a:ext>
            </a:extLst>
          </p:cNvPr>
          <p:cNvSpPr txBox="1"/>
          <p:nvPr/>
        </p:nvSpPr>
        <p:spPr>
          <a:xfrm>
            <a:off x="5889321" y="5060272"/>
            <a:ext cx="367988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LEGALE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Ambulatorio monocratico per rilascio: patenti, porto d’arma, contrassegno circolazione per soggetti con disabilità, ecc.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accede su appuntamento da fissare telefonando al numero verde:</a:t>
            </a:r>
          </a:p>
          <a:p>
            <a:pPr marL="171450" indent="-171450" algn="just">
              <a:buFontTx/>
              <a:buChar char="-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fissa  800.638.638 </a:t>
            </a:r>
          </a:p>
          <a:p>
            <a:pPr marL="171450" indent="-171450" algn="just">
              <a:buFontTx/>
              <a:buChar char="-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Rete mobile  02/999599 (dal Lunedi al Sabato 8.00 – 20.00)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A050F6-BDC6-4737-86E8-0C7177E743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6282" y="5060272"/>
            <a:ext cx="548688" cy="54868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79B6FA1-E7BC-4820-AB4A-941FF55CCF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1511" y="3552371"/>
            <a:ext cx="720812" cy="72081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0757D0A-A006-40C1-9D74-AB9932689D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4732" y="4436587"/>
            <a:ext cx="514364" cy="51436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5CECF3C-E941-470A-9F2F-6F59BE017B25}"/>
              </a:ext>
            </a:extLst>
          </p:cNvPr>
          <p:cNvSpPr txBox="1"/>
          <p:nvPr/>
        </p:nvSpPr>
        <p:spPr>
          <a:xfrm>
            <a:off x="1148421" y="4385992"/>
            <a:ext cx="3876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DELLO SPORT</a:t>
            </a:r>
          </a:p>
          <a:p>
            <a:r>
              <a:rPr lang="it-IT" sz="1000" dirty="0">
                <a:latin typeface="Acumin Pro ExtraCondensed Med" panose="020B0508020202020204" pitchFamily="34" charset="77"/>
              </a:rPr>
              <a:t>Per informazioni telefonare al tel. 329 7978072 </a:t>
            </a:r>
          </a:p>
          <a:p>
            <a:r>
              <a:rPr lang="it-IT" sz="1000" dirty="0">
                <a:latin typeface="Acumin Pro ExtraCondensed Med" panose="020B0508020202020204" pitchFamily="34" charset="77"/>
              </a:rPr>
              <a:t>dal lunedì al venerdì dalle 9:00 alle 12:00</a:t>
            </a:r>
            <a:endParaRPr lang="it-IT" sz="1400" b="1" dirty="0">
              <a:effectLst/>
              <a:latin typeface="Acumin Pro ExtraCondensed" panose="020B0508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538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92FF16-C2A3-53CC-0382-74875D784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6"/>
          <a:stretch/>
        </p:blipFill>
        <p:spPr>
          <a:xfrm>
            <a:off x="-145870" y="6502"/>
            <a:ext cx="10455934" cy="6844995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0D6875DF-7406-4565-EA9F-96D4DBD4E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29" y="2574302"/>
            <a:ext cx="546017" cy="546017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2FDE0D0-15E3-F679-86D7-B4A06DEFB5D1}"/>
              </a:ext>
            </a:extLst>
          </p:cNvPr>
          <p:cNvSpPr txBox="1"/>
          <p:nvPr/>
        </p:nvSpPr>
        <p:spPr>
          <a:xfrm>
            <a:off x="6252537" y="1514042"/>
            <a:ext cx="3648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Neuropsichiatria infantile e dell’adolescenza (NPIA)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E’ un servizio specialistico che svolge attività di prevenzione, diagnosi, cura e riabilitazione in ambito neurologico, psichiatrico e neuropsicologico nella fascia d’età da 0 a 18 anni, occupandosi dei disordini dello sviluppo del bambino nelle sue varie linee  di espressione (psicomotoria, linguistica, cognitiva, intellettiva e  relazionale).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tramite triage: tel. 0377924732 o in presenza giovedì dalle 10.30 alle 12.30.</a:t>
            </a:r>
          </a:p>
          <a:p>
            <a:pPr algn="just"/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Psico Sociale (CPS)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 visite psichiatriche, percorsi territoriali, presa in carico del cittadino con disturbi mentali gravi, somministrazione di farmaci. 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occupa della formulazione della diagnosi, del piano di trattamento individuale, della gestione e del coordinamento dei programmi territoriali.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Riferimenti e appuntamenti per prime visite: dal lunedì al venerdì 8.30-16.00 Tel. 0377924770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Prenotazione: telefonica o accesso diretto presso ospedale piano Terra, con impegnativa MMG</a:t>
            </a:r>
          </a:p>
          <a:p>
            <a:pPr algn="just">
              <a:defRPr/>
            </a:pPr>
            <a:endParaRPr lang="it-IT" sz="900" b="1" dirty="0">
              <a:solidFill>
                <a:srgbClr val="017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Dipendenze (SERD)</a:t>
            </a:r>
          </a:p>
          <a:p>
            <a:pPr algn="just"/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Distaccata, Via Adda 21 Casalpusterlengo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un Servizio pubblico, che si occupa di prevenzione, diagnosi, cura e trattamento per persone con dipendenza legate al consumo di sostanze stupefacenti, alcol e comportamenti d'abuso.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SerD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lavorano diversi specialisti, come medici, psicologi, assistenti sociali ed educatori.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libero dal lunedì al venerdì o tramite appuntamento telefonico  tel. 0371 373481,  dalle ore 8.00 alle 16.30.</a:t>
            </a:r>
          </a:p>
          <a:p>
            <a:pPr algn="just">
              <a:defRPr/>
            </a:pP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61E5416-6A65-3640-6884-C6650605010C}"/>
              </a:ext>
            </a:extLst>
          </p:cNvPr>
          <p:cNvSpPr txBox="1"/>
          <p:nvPr/>
        </p:nvSpPr>
        <p:spPr>
          <a:xfrm>
            <a:off x="1212621" y="4714876"/>
            <a:ext cx="338345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SPECIALISTICA AMBULATORIALE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Ematologia Oncologica, Cardiologia, Diabetologia (anche Televisita a domicilio), Geriatria, Fisiatria, Pneumologia, Reumatologia, Centro Sclerosi Multipla (anche Televisita a domicilio), Centro per i Disturbi Cognitivi e Demenza (CDCD).</a:t>
            </a:r>
          </a:p>
          <a:p>
            <a:pPr algn="just"/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Valutazioni specialistiche su richiesta MMG orientate a favorire il confronto diretto tra Medico di Medicina Generale e Medico Specialista, per una presa in carico condivisa.</a:t>
            </a:r>
          </a:p>
          <a:p>
            <a:pPr algn="just"/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con impegnativa del Medico Curante e prenotazione presso CUP</a:t>
            </a: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F2CCA43C-B545-56BA-378B-A03389E7D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00" y="4714876"/>
            <a:ext cx="548566" cy="548566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503B20C-99A7-4E41-A27E-03B27EBA79E9}"/>
              </a:ext>
            </a:extLst>
          </p:cNvPr>
          <p:cNvSpPr txBox="1"/>
          <p:nvPr/>
        </p:nvSpPr>
        <p:spPr>
          <a:xfrm>
            <a:off x="1294219" y="1598440"/>
            <a:ext cx="334880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CONTINUITÀ ASSISTENZIALE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Si </a:t>
            </a:r>
            <a:r>
              <a:rPr lang="it-IT" sz="900" dirty="0">
                <a:latin typeface="Arial" panose="020B0604020202020204" pitchFamily="34" charset="0"/>
              </a:rPr>
              <a:t>accede telefonando al numero unico di </a:t>
            </a:r>
            <a:r>
              <a:rPr lang="it-IT" sz="900" b="1" dirty="0">
                <a:latin typeface="Arial" panose="020B0604020202020204" pitchFamily="34" charset="0"/>
              </a:rPr>
              <a:t>AREU 116117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Il Servizio è attivo negli orari in cui gli studi dei medici di medicina generale e dei Pediatri di Libera Scelta sono chiusi: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nei giorni festivi e prefestivi 24 ore su 24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dal lunedì al venerdì dalle ore 20.00 alle ore 8.00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65BE9047-4269-4284-8C2C-79F5F278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88" y="1545226"/>
            <a:ext cx="526832" cy="52683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2945C24-C490-40D1-A420-8DEA3750BEEC}"/>
              </a:ext>
            </a:extLst>
          </p:cNvPr>
          <p:cNvSpPr txBox="1"/>
          <p:nvPr/>
        </p:nvSpPr>
        <p:spPr>
          <a:xfrm>
            <a:off x="1255195" y="3545604"/>
            <a:ext cx="33395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ASSISTENZA DOMICILIARE</a:t>
            </a:r>
          </a:p>
          <a:p>
            <a:pPr algn="l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Per l’attivazione del servizio ADI è necessaria la richiesta del Medico di Medicina Generale / Pediatra di Libera Scelta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Per informazioni tel. </a:t>
            </a:r>
            <a:r>
              <a:rPr lang="it-IT" sz="900" dirty="0">
                <a:latin typeface="Arial" panose="020B0604020202020204" pitchFamily="34" charset="0"/>
              </a:rPr>
              <a:t>0371/374449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e-mail: </a:t>
            </a:r>
            <a:r>
              <a:rPr lang="it-IT" sz="900" dirty="0"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uovccss.lodi@asst-lodi.it</a:t>
            </a:r>
            <a:endParaRPr lang="it-IT" sz="900" dirty="0"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dal Lunedi al Venerdi dalle ore 8.30 alle 16.00</a:t>
            </a:r>
          </a:p>
          <a:p>
            <a:pPr algn="l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Modalità di accesso: attraverso il PUA</a:t>
            </a:r>
            <a:endParaRPr lang="it-IT" sz="9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8C7C33B-CADA-4B18-957F-B53E0E154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50" y="3588159"/>
            <a:ext cx="526832" cy="52683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5327F5B-EC69-465E-B84A-B90863857523}"/>
              </a:ext>
            </a:extLst>
          </p:cNvPr>
          <p:cNvSpPr txBox="1"/>
          <p:nvPr/>
        </p:nvSpPr>
        <p:spPr>
          <a:xfrm>
            <a:off x="1274359" y="2598714"/>
            <a:ext cx="403693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PSICOLOGIA CURE PRIMARIE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E’ un servizio gratuito di primo accesso per i bisogni psicologici dei cittadini e per i disturbi emotivi comuni. Non è necessaria l’impegnativa ma si accede inviando a Accoglienza Psicologica: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Mail  </a:t>
            </a:r>
            <a:r>
              <a:rPr lang="it-IT" sz="900" dirty="0">
                <a:latin typeface="Arial" panose="020B0604020202020204" pitchFamily="34" charset="0"/>
                <a:hlinkClick r:id="rId8"/>
              </a:rPr>
              <a:t>prevenzione.psicologica@asst-lodi.it</a:t>
            </a:r>
            <a:r>
              <a:rPr lang="it-IT" sz="900" dirty="0">
                <a:latin typeface="Arial" panose="020B0604020202020204" pitchFamily="34" charset="0"/>
              </a:rPr>
              <a:t>  con i riferimenti dell’utente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telefono 0371 372735 - 0371 376863 dal lunedì al venerdì dalle 9 alle 12</a:t>
            </a:r>
            <a:endParaRPr lang="it-IT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AD57063-AC35-4214-B133-7719F9E5A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731" y="1577868"/>
            <a:ext cx="729049" cy="72904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9DB0C55-5178-4AE3-9C66-E1E7E9512B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5800" y="2977945"/>
            <a:ext cx="654908" cy="65490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90CD9B0-1F06-4ECF-9597-1B014A754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4970" y="4574185"/>
            <a:ext cx="526832" cy="5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4519</TotalTime>
  <Words>1122</Words>
  <Application>Microsoft Office PowerPoint</Application>
  <PresentationFormat>A4 (21x29,7 cm)</PresentationFormat>
  <Paragraphs>107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Acumin Pro ExtraCondensed</vt:lpstr>
      <vt:lpstr>Acumin Pro ExtraCondensed Med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f.puopolo@campus.unimib.it</dc:creator>
  <cp:lastModifiedBy>Silvana Cirincione</cp:lastModifiedBy>
  <cp:revision>318</cp:revision>
  <cp:lastPrinted>2025-01-27T08:31:38Z</cp:lastPrinted>
  <dcterms:created xsi:type="dcterms:W3CDTF">2023-01-31T10:56:25Z</dcterms:created>
  <dcterms:modified xsi:type="dcterms:W3CDTF">2025-03-31T16:36:36Z</dcterms:modified>
</cp:coreProperties>
</file>