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69" r:id="rId2"/>
    <p:sldId id="257" r:id="rId3"/>
    <p:sldId id="258" r:id="rId4"/>
    <p:sldId id="259" r:id="rId5"/>
  </p:sldIdLst>
  <p:sldSz cx="9906000" cy="6858000" type="A4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1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B38"/>
    <a:srgbClr val="00B050"/>
    <a:srgbClr val="73B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26" autoAdjust="0"/>
  </p:normalViewPr>
  <p:slideViewPr>
    <p:cSldViewPr snapToGrid="0" showGuides="1">
      <p:cViewPr varScale="1">
        <p:scale>
          <a:sx n="108" d="100"/>
          <a:sy n="108" d="100"/>
        </p:scale>
        <p:origin x="1482" y="96"/>
      </p:cViewPr>
      <p:guideLst>
        <p:guide orient="horz" pos="2160"/>
        <p:guide pos="41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41458"/>
          </a:xfrm>
          <a:prstGeom prst="rect">
            <a:avLst/>
          </a:prstGeom>
        </p:spPr>
        <p:txBody>
          <a:bodyPr vert="horz" lIns="95558" tIns="47780" rIns="95558" bIns="47780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4271" y="0"/>
            <a:ext cx="4302231" cy="341458"/>
          </a:xfrm>
          <a:prstGeom prst="rect">
            <a:avLst/>
          </a:prstGeom>
        </p:spPr>
        <p:txBody>
          <a:bodyPr vert="horz" lIns="95558" tIns="47780" rIns="95558" bIns="47780" rtlCol="0"/>
          <a:lstStyle>
            <a:lvl1pPr algn="r">
              <a:defRPr sz="1300"/>
            </a:lvl1pPr>
          </a:lstStyle>
          <a:p>
            <a:fld id="{B88393D8-3304-46F0-8084-5E9C447E061B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309938" y="850900"/>
            <a:ext cx="3308350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80" rIns="95558" bIns="4778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823" y="3271383"/>
            <a:ext cx="7942580" cy="2676585"/>
          </a:xfrm>
          <a:prstGeom prst="rect">
            <a:avLst/>
          </a:prstGeom>
        </p:spPr>
        <p:txBody>
          <a:bodyPr vert="horz" lIns="95558" tIns="47780" rIns="95558" bIns="4778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56220"/>
            <a:ext cx="4302231" cy="341457"/>
          </a:xfrm>
          <a:prstGeom prst="rect">
            <a:avLst/>
          </a:prstGeom>
        </p:spPr>
        <p:txBody>
          <a:bodyPr vert="horz" lIns="95558" tIns="47780" rIns="95558" bIns="47780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4271" y="6456220"/>
            <a:ext cx="4302231" cy="341457"/>
          </a:xfrm>
          <a:prstGeom prst="rect">
            <a:avLst/>
          </a:prstGeom>
        </p:spPr>
        <p:txBody>
          <a:bodyPr vert="horz" lIns="95558" tIns="47780" rIns="95558" bIns="47780" rtlCol="0" anchor="b"/>
          <a:lstStyle>
            <a:lvl1pPr algn="r">
              <a:defRPr sz="1300"/>
            </a:lvl1pPr>
          </a:lstStyle>
          <a:p>
            <a:fld id="{E5A28B94-7B89-4DF9-8141-6484324EAF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054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F9E7-5E70-458C-8BDE-213DBFE86A69}" type="datetime1">
              <a:rPr lang="it-IT" smtClean="0"/>
              <a:t>31/03/2025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62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544E-C34E-4002-83AC-91D94F949D37}" type="datetime1">
              <a:rPr lang="it-IT" smtClean="0"/>
              <a:t>31/03/2025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779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8D6D-1C55-48C7-84E1-62246461EF5F}" type="datetime1">
              <a:rPr lang="it-IT" smtClean="0"/>
              <a:t>31/03/2025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331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4687-4CC0-403E-BE2F-B661DA529FDB}" type="datetime1">
              <a:rPr lang="it-IT" smtClean="0"/>
              <a:t>31/03/2025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329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5FC3-28B5-4863-A8D5-B9BC5A662244}" type="datetime1">
              <a:rPr lang="it-IT" smtClean="0"/>
              <a:t>31/03/2025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320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5483-6949-4467-8DDB-C18265CEBBD0}" type="datetime1">
              <a:rPr lang="it-IT" smtClean="0"/>
              <a:t>31/03/2025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7540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2C65-1F50-4C5F-8AF2-24D749CFA1B9}" type="datetime1">
              <a:rPr lang="it-IT" smtClean="0"/>
              <a:t>31/03/2025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9819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626C-360B-4421-B81E-D6F25273DFC3}" type="datetime1">
              <a:rPr lang="it-IT" smtClean="0"/>
              <a:t>31/03/2025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7076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70C4-02C0-4090-ADFE-79F6FC660F56}" type="datetime1">
              <a:rPr lang="it-IT" smtClean="0"/>
              <a:t>31/03/2025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901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47CD-FD3D-4225-9F5F-1CBCA462B393}" type="datetime1">
              <a:rPr lang="it-IT" smtClean="0"/>
              <a:t>31/03/2025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09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3F094-B113-468C-885B-93B26DC9F745}" type="datetime1">
              <a:rPr lang="it-IT" smtClean="0"/>
              <a:t>31/03/2025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047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4CE3-3E70-4E53-9C6B-74966205AAAA}" type="datetime1">
              <a:rPr lang="it-IT" smtClean="0"/>
              <a:t>31/03/2025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495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uasal@asst-lodi.it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hplo.asst-lodi.it/SIOC/" TargetMode="External"/><Relationship Id="rId13" Type="http://schemas.openxmlformats.org/officeDocument/2006/relationships/image" Target="../media/image14.png"/><Relationship Id="rId3" Type="http://schemas.openxmlformats.org/officeDocument/2006/relationships/hyperlink" Target="mailto:cupcdc@asst-lodi.it" TargetMode="External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hyperlink" Target="http://www.fascicolosanitario.regione.lombardia.it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prevenzione.psicologica@asst-lodi.it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5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00" y="5945975"/>
            <a:ext cx="2491613" cy="91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005" y="5909669"/>
            <a:ext cx="948331" cy="948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70677" y="6060223"/>
            <a:ext cx="452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Strada Provinciale 19, Ospedale Delmati - S. Angelo Lodigiano (LO)</a:t>
            </a:r>
          </a:p>
          <a:p>
            <a:r>
              <a:rPr lang="it-IT" sz="1200" dirty="0"/>
              <a:t>www.asst-lodi.it</a:t>
            </a:r>
          </a:p>
        </p:txBody>
      </p:sp>
    </p:spTree>
    <p:extLst>
      <p:ext uri="{BB962C8B-B14F-4D97-AF65-F5344CB8AC3E}">
        <p14:creationId xmlns:p14="http://schemas.microsoft.com/office/powerpoint/2010/main" val="1982382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D89DBD4F-471F-7304-656C-B16723CEEE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34"/>
          <a:stretch/>
        </p:blipFill>
        <p:spPr>
          <a:xfrm>
            <a:off x="-101029" y="0"/>
            <a:ext cx="10007029" cy="685800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E73FB3A9-19EE-C3F4-98A8-051DC9E8C0CB}"/>
              </a:ext>
            </a:extLst>
          </p:cNvPr>
          <p:cNvSpPr/>
          <p:nvPr/>
        </p:nvSpPr>
        <p:spPr>
          <a:xfrm>
            <a:off x="6247515" y="1457164"/>
            <a:ext cx="2507530" cy="1446549"/>
          </a:xfrm>
          <a:prstGeom prst="rect">
            <a:avLst/>
          </a:prstGeom>
          <a:solidFill>
            <a:srgbClr val="016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B89B554-A56C-CDC8-152F-0DD85FF2CD8E}"/>
              </a:ext>
            </a:extLst>
          </p:cNvPr>
          <p:cNvSpPr txBox="1"/>
          <p:nvPr/>
        </p:nvSpPr>
        <p:spPr>
          <a:xfrm>
            <a:off x="6247515" y="1457165"/>
            <a:ext cx="25075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effectLst/>
                <a:latin typeface="Acumin Pro ExtraCondensed" panose="020B0508020202020204" pitchFamily="34" charset="77"/>
              </a:rPr>
              <a:t>La Casa della Comunità ( CDC) di </a:t>
            </a:r>
            <a:r>
              <a:rPr lang="it-IT" sz="11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Sant’Angelo Lodigiano </a:t>
            </a:r>
            <a:r>
              <a:rPr lang="it-IT" sz="1100" dirty="0">
                <a:solidFill>
                  <a:schemeClr val="bg1"/>
                </a:solidFill>
                <a:effectLst/>
                <a:latin typeface="Acumin Pro ExtraCondensed" panose="020B0508020202020204" pitchFamily="34" charset="77"/>
              </a:rPr>
              <a:t>è gestita dalla ASST Lodi - </a:t>
            </a:r>
            <a:r>
              <a:rPr lang="it-IT" sz="11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Distretto Alto Lodigiano</a:t>
            </a:r>
            <a:endParaRPr lang="it-IT" sz="1100" dirty="0">
              <a:solidFill>
                <a:schemeClr val="bg1"/>
              </a:solidFill>
              <a:effectLst/>
              <a:latin typeface="Acumin Pro ExtraCondensed" panose="020B0508020202020204" pitchFamily="34" charset="77"/>
            </a:endParaRPr>
          </a:p>
          <a:p>
            <a:r>
              <a:rPr lang="it-IT" sz="1100" dirty="0">
                <a:solidFill>
                  <a:schemeClr val="bg1"/>
                </a:solidFill>
                <a:effectLst/>
                <a:latin typeface="Acumin Pro ExtraCondensed" panose="020B0508020202020204" pitchFamily="34" charset="77"/>
              </a:rPr>
              <a:t>Ufficio Relazioni con il Pubblico:</a:t>
            </a:r>
          </a:p>
          <a:p>
            <a:r>
              <a:rPr lang="it-IT" sz="1100" dirty="0">
                <a:solidFill>
                  <a:schemeClr val="bg1"/>
                </a:solidFill>
                <a:effectLst/>
                <a:latin typeface="Acumin Pro ExtraCondensed" panose="020B0508020202020204" pitchFamily="34" charset="77"/>
              </a:rPr>
              <a:t>URP - ASST Lodi</a:t>
            </a:r>
          </a:p>
          <a:p>
            <a:r>
              <a:rPr lang="it-IT" sz="11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dal lunedì al venerdì 8-17 </a:t>
            </a:r>
          </a:p>
          <a:p>
            <a:r>
              <a:rPr lang="it-IT" sz="11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tel. 0371.372975</a:t>
            </a:r>
          </a:p>
          <a:p>
            <a:r>
              <a:rPr lang="it-IT" sz="11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urp@asst-lodi.it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B7C9EB5-448E-430F-8D8A-830A02DABC68}"/>
              </a:ext>
            </a:extLst>
          </p:cNvPr>
          <p:cNvSpPr txBox="1"/>
          <p:nvPr/>
        </p:nvSpPr>
        <p:spPr>
          <a:xfrm>
            <a:off x="6075768" y="3429000"/>
            <a:ext cx="31040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>
                <a:solidFill>
                  <a:srgbClr val="008900"/>
                </a:solidFill>
                <a:effectLst/>
                <a:latin typeface="Acumin Pro ExtraCondensed" panose="020B0508020202020204" pitchFamily="34" charset="77"/>
              </a:rPr>
              <a:t>PUNTO UNICO DI ACCESSO – PUA</a:t>
            </a:r>
          </a:p>
          <a:p>
            <a:pPr algn="just"/>
            <a:r>
              <a:rPr lang="it-IT" sz="900" b="0" i="0" u="none" strike="noStrike" baseline="0" dirty="0">
                <a:latin typeface="Arial" panose="020B0604020202020204" pitchFamily="34" charset="0"/>
              </a:rPr>
              <a:t>Servizio di accoglienza socio-sanitaria integrata volto a informare ed orientare gli utenti nella fruizione dei servizi socio-sanitari e socio-assistenziali.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</a:rPr>
              <a:t>Si accettano</a:t>
            </a:r>
            <a:r>
              <a:rPr lang="it-IT" sz="900" b="0" i="0" u="none" strike="noStrike" baseline="0" dirty="0">
                <a:latin typeface="Arial" panose="020B0604020202020204" pitchFamily="34" charset="0"/>
              </a:rPr>
              <a:t> richieste per attivazione ADI, protesica, farmaci territoriale</a:t>
            </a:r>
            <a:r>
              <a:rPr lang="it-IT" sz="900" dirty="0">
                <a:latin typeface="Arial" panose="020B0604020202020204" pitchFamily="34" charset="0"/>
              </a:rPr>
              <a:t>.</a:t>
            </a:r>
            <a:endParaRPr lang="it-IT" sz="900" b="1" i="0" u="none" strike="noStrike" baseline="0" dirty="0">
              <a:latin typeface="Arial" panose="020B0604020202020204" pitchFamily="34" charset="0"/>
            </a:endParaRPr>
          </a:p>
          <a:p>
            <a:pPr algn="just"/>
            <a:endParaRPr lang="it-IT" sz="900" b="0" i="0" u="none" strike="noStrike" baseline="0" dirty="0">
              <a:latin typeface="Arial" panose="020B0604020202020204" pitchFamily="34" charset="0"/>
            </a:endParaRPr>
          </a:p>
          <a:p>
            <a:pPr algn="just"/>
            <a:r>
              <a:rPr lang="it-IT" sz="900" b="0" i="0" u="none" strike="noStrike" baseline="0" dirty="0">
                <a:latin typeface="Arial" panose="020B0604020202020204" pitchFamily="34" charset="0"/>
              </a:rPr>
              <a:t>E’ presente IFeC e Assistente Sociale, si effettuano valutazioni dei bisogni di salute della persona e attivazione dei servizi per i cittadini in situazione di fragilità e cronicità.</a:t>
            </a:r>
          </a:p>
          <a:p>
            <a:pPr algn="just"/>
            <a:endParaRPr lang="it-IT" sz="900" b="0" i="0" u="none" strike="noStrike" baseline="0" dirty="0">
              <a:latin typeface="Arial" panose="020B0604020202020204" pitchFamily="34" charset="0"/>
            </a:endParaRPr>
          </a:p>
          <a:p>
            <a:pPr algn="just"/>
            <a:r>
              <a:rPr lang="it-IT" sz="900" dirty="0">
                <a:latin typeface="Arial" panose="020B0604020202020204" pitchFamily="34" charset="0"/>
              </a:rPr>
              <a:t>Accesso diretto senza necessità di prenotazione, negli orari di apertura. </a:t>
            </a:r>
          </a:p>
          <a:p>
            <a:pPr algn="just"/>
            <a:endParaRPr lang="it-IT" sz="900" dirty="0">
              <a:latin typeface="Arial" panose="020B0604020202020204" pitchFamily="34" charset="0"/>
            </a:endParaRPr>
          </a:p>
          <a:p>
            <a:pPr algn="just"/>
            <a:r>
              <a:rPr lang="it-IT" sz="900" dirty="0">
                <a:latin typeface="Arial" panose="020B0604020202020204" pitchFamily="34" charset="0"/>
              </a:rPr>
              <a:t>Dal Lunedì al Venerdì: 10.00 –12.30 e 14.00–15.30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</a:rPr>
              <a:t>Tel. 0371 373947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</a:rPr>
              <a:t> mail: </a:t>
            </a:r>
            <a:r>
              <a:rPr lang="it-IT" sz="900" dirty="0">
                <a:latin typeface="Arial" panose="020B0604020202020204" pitchFamily="34" charset="0"/>
                <a:hlinkClick r:id="rId3"/>
              </a:rPr>
              <a:t>puasal@asst-lodi.it</a:t>
            </a:r>
            <a:endParaRPr lang="it-IT" sz="900" dirty="0">
              <a:latin typeface="Arial" panose="020B0604020202020204" pitchFamily="34" charset="0"/>
            </a:endParaRPr>
          </a:p>
          <a:p>
            <a:pPr algn="just"/>
            <a:endParaRPr lang="it-IT" sz="900" dirty="0">
              <a:latin typeface="Arial" panose="020B0604020202020204" pitchFamily="34" charset="0"/>
            </a:endParaRPr>
          </a:p>
          <a:p>
            <a:r>
              <a:rPr lang="it-IT" sz="800" dirty="0">
                <a:effectLst/>
                <a:latin typeface="Acumin Pro ExtraCondensed" panose="020B0508020202020204" pitchFamily="34" charset="77"/>
              </a:rPr>
              <a:t>Aprile 2025</a:t>
            </a:r>
          </a:p>
          <a:p>
            <a:endParaRPr lang="it-IT" sz="1400" b="1" dirty="0">
              <a:effectLst/>
              <a:latin typeface="Acumin Pro ExtraCondensed" panose="020B0508020202020204" pitchFamily="34" charset="77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117814B-2B42-4731-A695-AA0FEEA60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8755" y="3429000"/>
            <a:ext cx="546018" cy="54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40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772FDC8-5C1E-6F97-7A75-8EFEE8AD1D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b="2146"/>
          <a:stretch/>
        </p:blipFill>
        <p:spPr>
          <a:xfrm>
            <a:off x="9741" y="0"/>
            <a:ext cx="4953000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C682F610-17EC-F629-BFBF-1F417DE0FF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b="2146"/>
          <a:stretch/>
        </p:blipFill>
        <p:spPr>
          <a:xfrm>
            <a:off x="4494347" y="0"/>
            <a:ext cx="5401912" cy="6874492"/>
          </a:xfrm>
          <a:prstGeom prst="rect">
            <a:avLst/>
          </a:prstGeom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A3D0EA5F-8E9E-A59F-2742-5695A9E7D5D8}"/>
              </a:ext>
            </a:extLst>
          </p:cNvPr>
          <p:cNvSpPr txBox="1"/>
          <p:nvPr/>
        </p:nvSpPr>
        <p:spPr>
          <a:xfrm>
            <a:off x="1079339" y="1605409"/>
            <a:ext cx="353243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CENTRO UNICO DI PRENOTAZIONE – CUP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Le prenotazioni di visite ed esami possono essere prenotate con impegnativa del medico: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presso lo sportello dal Lunedì al Venerdì 8.00-17:30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      sabato 8.00-12.00 (festivi sempre esclusi)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Telefonando al numero verde: rete fissa 800.638.638, rete mobile 02.999.599 (dal lunedì al sabato 8.00-20.00)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Accedendo a: prenotasalute.regione.lombardia.it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Recandosi presso le farmacie del territorio aderenti</a:t>
            </a:r>
            <a:endParaRPr lang="it-IT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7E67F629-3366-633F-D3B5-82B931B87C05}"/>
              </a:ext>
            </a:extLst>
          </p:cNvPr>
          <p:cNvSpPr txBox="1"/>
          <p:nvPr/>
        </p:nvSpPr>
        <p:spPr>
          <a:xfrm>
            <a:off x="5648584" y="3830592"/>
            <a:ext cx="367447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CONSULTORIO FAMILIARE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Servizi per la salute della donna, della famiglia, della coppia e del singolo nelle diverse fasi della vita.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Programmi di Screening di prevenzione tumore al collo dell’utero.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Accesso diretto alla segreteria: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Giovedì dalle 9.00 alle 12.30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Tel. 0371 373299. Visite, colloqui ed attività su appuntamento.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Mail: consultorio.familiare@asst-lodi.it</a:t>
            </a:r>
            <a:endParaRPr lang="it-IT" sz="1400" b="1" dirty="0">
              <a:solidFill>
                <a:srgbClr val="008900"/>
              </a:solidFill>
              <a:latin typeface="Acumin Pro ExtraCondensed" panose="020B0508020202020204" pitchFamily="34" charset="77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3E47BCF-FF20-48B3-BA2D-667D169B3B7C}"/>
              </a:ext>
            </a:extLst>
          </p:cNvPr>
          <p:cNvSpPr txBox="1"/>
          <p:nvPr/>
        </p:nvSpPr>
        <p:spPr>
          <a:xfrm>
            <a:off x="1126557" y="4666303"/>
            <a:ext cx="3438002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CENTRO PRELIEVI</a:t>
            </a:r>
          </a:p>
          <a:p>
            <a:pPr lvl="0" algn="just"/>
            <a:r>
              <a:rPr lang="it-IT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Accesso diretto senza prenotazione con l’impegnativa del medico. Dal Lunedi al Venerdì  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dalle 7.00 alle 10.00</a:t>
            </a:r>
          </a:p>
          <a:p>
            <a:pPr lvl="0"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Sabato: solo su prenotazione tramite CUP aziendali</a:t>
            </a:r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BF70F63-8C05-4A7F-9747-874B8BA58B1B}"/>
              </a:ext>
            </a:extLst>
          </p:cNvPr>
          <p:cNvSpPr txBox="1"/>
          <p:nvPr/>
        </p:nvSpPr>
        <p:spPr>
          <a:xfrm>
            <a:off x="5666613" y="1480704"/>
            <a:ext cx="365839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effectLst/>
                <a:latin typeface="Acumin Pro ExtraCondensed" panose="020B0508020202020204" pitchFamily="34" charset="77"/>
              </a:rPr>
              <a:t>INFERMIERI DI FAMIGLIA E DI COMUNITÀ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Presa in carico delle persone con patologie croniche, educazione sanitaria alla famiglia ed alla comunità in collaborazione con il Medico di medicina generale.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informazioni rivolgersi al PUA</a:t>
            </a:r>
          </a:p>
          <a:p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 infermieredicomunita@asst-lodi.it</a:t>
            </a:r>
          </a:p>
          <a:p>
            <a:endParaRPr lang="it-IT" sz="9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AMBULATORIO INFERMIERISTICO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Accesso con richiesta del medico. Prenotazione presso gli sportelli CUP dell’azienda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 </a:t>
            </a:r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cupcdc@asst-lodi.it</a:t>
            </a:r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(inviare copia prescrizione, recapito telefonico  per fissare l’appuntamento)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Ambulatorio N° 13 -   Piano terra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Orario apertura: Lunedì – Mercoledì – Venerdì ore 9.00-11.00 </a:t>
            </a:r>
          </a:p>
          <a:p>
            <a:pPr algn="just"/>
            <a:endParaRPr lang="it-IT" sz="900" b="1" dirty="0">
              <a:effectLst/>
              <a:latin typeface="Acumin Pro ExtraCondensed" panose="020B0508020202020204" pitchFamily="34" charset="77"/>
            </a:endParaRPr>
          </a:p>
        </p:txBody>
      </p:sp>
      <p:pic>
        <p:nvPicPr>
          <p:cNvPr id="24" name="Immagine 51">
            <a:extLst>
              <a:ext uri="{FF2B5EF4-FFF2-40B4-BE49-F238E27FC236}">
                <a16:creationId xmlns:a16="http://schemas.microsoft.com/office/drawing/2014/main" id="{2B65C73E-F59E-4EE5-829B-189CD7AA44F7}"/>
              </a:ext>
            </a:extLst>
          </p:cNvPr>
          <p:cNvPicPr/>
          <p:nvPr/>
        </p:nvPicPr>
        <p:blipFill>
          <a:blip r:embed="rId4" cstate="print"/>
          <a:stretch/>
        </p:blipFill>
        <p:spPr>
          <a:xfrm>
            <a:off x="335672" y="4655971"/>
            <a:ext cx="728640" cy="728640"/>
          </a:xfrm>
          <a:prstGeom prst="rect">
            <a:avLst/>
          </a:prstGeom>
          <a:ln>
            <a:noFill/>
          </a:ln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4C76F71C-B27C-48D9-B33C-6AB6E36268A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62860" y="2595604"/>
            <a:ext cx="566058" cy="548688"/>
          </a:xfrm>
          <a:prstGeom prst="rect">
            <a:avLst/>
          </a:prstGeom>
        </p:spPr>
      </p:pic>
      <p:pic>
        <p:nvPicPr>
          <p:cNvPr id="30" name="Immagine 31">
            <a:extLst>
              <a:ext uri="{FF2B5EF4-FFF2-40B4-BE49-F238E27FC236}">
                <a16:creationId xmlns:a16="http://schemas.microsoft.com/office/drawing/2014/main" id="{3E0153A9-F360-47B1-9886-D2D3C0C174F5}"/>
              </a:ext>
            </a:extLst>
          </p:cNvPr>
          <p:cNvPicPr/>
          <p:nvPr/>
        </p:nvPicPr>
        <p:blipFill>
          <a:blip r:embed="rId6" cstate="print"/>
          <a:stretch/>
        </p:blipFill>
        <p:spPr>
          <a:xfrm>
            <a:off x="412604" y="1556211"/>
            <a:ext cx="720812" cy="731962"/>
          </a:xfrm>
          <a:prstGeom prst="rect">
            <a:avLst/>
          </a:prstGeom>
          <a:ln>
            <a:noFill/>
          </a:ln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62E282F5-96A1-479F-8F6A-36735027E6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5861" y="1658777"/>
            <a:ext cx="526831" cy="526831"/>
          </a:xfrm>
          <a:prstGeom prst="rect">
            <a:avLst/>
          </a:prstGeom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4FBBAD82-D34B-4AF2-AC90-94BADB842580}"/>
              </a:ext>
            </a:extLst>
          </p:cNvPr>
          <p:cNvSpPr txBox="1"/>
          <p:nvPr/>
        </p:nvSpPr>
        <p:spPr>
          <a:xfrm>
            <a:off x="1111862" y="3096511"/>
            <a:ext cx="3598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effectLst/>
                <a:latin typeface="Acumin Pro ExtraCondensed" panose="020B0508020202020204" pitchFamily="34" charset="77"/>
              </a:rPr>
              <a:t>SCELTA E REVOCA</a:t>
            </a:r>
          </a:p>
          <a:p>
            <a:pPr algn="just">
              <a:lnSpc>
                <a:spcPct val="100000"/>
              </a:lnSpc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Si può effettuare con le seguenti modalità: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Sportello accesso libero: dal lunedì al venerdì: 8.30 – 12.30 </a:t>
            </a:r>
          </a:p>
          <a:p>
            <a:pPr algn="just">
              <a:lnSpc>
                <a:spcPct val="100000"/>
              </a:lnSpc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martedì 14.00 – 15.30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Sportello virtuale -SIOC </a:t>
            </a:r>
            <a:r>
              <a:rPr lang="it-I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https://hplo.asst-lodi.it/SIOC/</a:t>
            </a:r>
            <a:endParaRPr lang="it-IT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www.fascicolosanitario.regione.lombardia.it</a:t>
            </a:r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Farmacie del territorio aderenti</a:t>
            </a:r>
          </a:p>
          <a:p>
            <a:pPr algn="just">
              <a:lnSpc>
                <a:spcPct val="100000"/>
              </a:lnSpc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Prestazioni: Iscrizioni al SSN, scelta e revoca del Medico/Pediatra, esenzioni per patologia, reddito, status e invalidità.</a:t>
            </a:r>
          </a:p>
          <a:p>
            <a:pPr algn="just">
              <a:lnSpc>
                <a:spcPct val="100000"/>
              </a:lnSpc>
              <a:buClr>
                <a:srgbClr val="008900"/>
              </a:buClr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Informazioni: https://www.asst-lodi.it/scelta-revoca</a:t>
            </a:r>
            <a:r>
              <a:rPr lang="it-IT" sz="1000" dirty="0">
                <a:latin typeface="Acumin Pro ExtraCondensed Med" panose="020B0508020202020204" pitchFamily="34" charset="77"/>
              </a:rPr>
              <a:t>	</a:t>
            </a:r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0BF718B2-1F26-4066-92CA-72DA5E2D96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929" y="3096511"/>
            <a:ext cx="720811" cy="720811"/>
          </a:xfrm>
          <a:prstGeom prst="rect">
            <a:avLst/>
          </a:prstGeom>
        </p:spPr>
      </p:pic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7F23A515-2585-4D4E-84BE-975E65F70726}"/>
              </a:ext>
            </a:extLst>
          </p:cNvPr>
          <p:cNvSpPr txBox="1"/>
          <p:nvPr/>
        </p:nvSpPr>
        <p:spPr>
          <a:xfrm>
            <a:off x="1062232" y="5474427"/>
            <a:ext cx="356665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VACCINAZIONI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Ambulatorio, piano Terra. 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Accesso solo su appuntamento, dal Lunedi al Venerdì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Per prenotazione telefonare al n. 0371251846( Martedì e Giovedì  9.00-12) o inviare mail a vaccinazioni.santangelo@asst-lodi.it</a:t>
            </a:r>
            <a:endParaRPr lang="it-IT" dirty="0"/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A5C6F1CE-0AD9-4A34-8B3D-7FD1CEB256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1667" y="5621986"/>
            <a:ext cx="489334" cy="489334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99755C5-7E63-4C04-ACCC-597CCE6323A8}"/>
              </a:ext>
            </a:extLst>
          </p:cNvPr>
          <p:cNvSpPr txBox="1"/>
          <p:nvPr/>
        </p:nvSpPr>
        <p:spPr>
          <a:xfrm>
            <a:off x="5648130" y="4981984"/>
            <a:ext cx="369583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b="1" dirty="0">
              <a:solidFill>
                <a:srgbClr val="008900"/>
              </a:solidFill>
              <a:effectLst/>
              <a:latin typeface="Acumin Pro ExtraCondensed" panose="020B0508020202020204" pitchFamily="34" charset="77"/>
            </a:endParaRPr>
          </a:p>
          <a:p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MEDICINA LEGALE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Ambulatorio monocratico per rilascio patenti porto d’arma, contrassegno circolazione per soggetti con disabilità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Si accede su appuntamento da fissare Telefonando al numero verde:  - rete fissa 800.638.638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- rete mobile 02.999.599 (dal Lunedì a Sabato 8.00-20.00)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6B4BC0FA-4995-4247-B0CD-047579B3C3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81086" y="5026907"/>
            <a:ext cx="729049" cy="729049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95890873-DABF-4EA6-81BD-C730EF1C641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04872" y="3719817"/>
            <a:ext cx="720812" cy="72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86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A92FF16-C2A3-53CC-0382-74875D7849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46"/>
          <a:stretch/>
        </p:blipFill>
        <p:spPr>
          <a:xfrm>
            <a:off x="-190514" y="0"/>
            <a:ext cx="10626239" cy="6858000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0D6875DF-7406-4565-EA9F-96D4DBD4E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73" y="2722152"/>
            <a:ext cx="546017" cy="546017"/>
          </a:xfrm>
          <a:prstGeom prst="rect">
            <a:avLst/>
          </a:prstGeom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B2FDE0D0-15E3-F679-86D7-B4A06DEFB5D1}"/>
              </a:ext>
            </a:extLst>
          </p:cNvPr>
          <p:cNvSpPr txBox="1"/>
          <p:nvPr/>
        </p:nvSpPr>
        <p:spPr>
          <a:xfrm>
            <a:off x="6312386" y="1504205"/>
            <a:ext cx="344121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Neuropsichiatria infantile (NPIA):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E’ un servizio specialistico che svolge attività di prevenzione, diagnosi, cura e riabilitazione in ambito neurologico, psichiatrico e neuropsicologico nella fascia d’età da 0 a 18 anni, occupandosi dei disordini dello sviluppo del bambino nelle sue varie linee  di espressione (psicomotoria, linguistica, cognitiva, intellettiva e  relazionale).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Accesso tramite triage: tel. 0371 251445: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martedì dalle 13.30 alle 15.00 anche in presenza; 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venerdì dalle 8.30 alle 9.30 solo telefonico</a:t>
            </a:r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900" b="1" dirty="0">
              <a:solidFill>
                <a:srgbClr val="017B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900" b="1" dirty="0">
              <a:solidFill>
                <a:srgbClr val="017B38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Centro Psico Sociale (CPS)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Offre visite psichiatriche, percorsi territoriali, presa in carico del cittadino con disturbi mentali gravi, somministrazione di farmaci. 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occupa della formulazione della diagnosi, del piano di trattamento individuale, della gestione e del coordinamento dei programmi territoriali.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Riferimenti e appuntamenti per prime visite: 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 lunedì al venerdì dalle 8.30 alle 16.00 su appuntamento, tel. 0371373420 o direttamente c/o l’Ospedale Delmati piano Terra, con impegnativa MMG (possibile anche l’accesso diretto)</a:t>
            </a:r>
          </a:p>
          <a:p>
            <a:pPr algn="just"/>
            <a:endParaRPr lang="it-IT" sz="9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Servizio Dipendenze (SERD)</a:t>
            </a:r>
          </a:p>
          <a:p>
            <a:pPr algn="just">
              <a:defRPr/>
            </a:pPr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</a:rPr>
              <a:t>Sede Distaccata, Via Donizetti 4 S. Angelo Lodigiano</a:t>
            </a:r>
          </a:p>
          <a:p>
            <a:pPr algn="just">
              <a:defRPr/>
            </a:pPr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 un Servizio pubblico, che si occupa di prevenzione, diagnosi, cura e trattamento per persone con dipendenza legate al consumo di sostanze stupefacenti, alcol e comportamenti d'abuso. Al </a:t>
            </a:r>
            <a:r>
              <a:rPr lang="it-IT" sz="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SerD</a:t>
            </a:r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lavorano diversi specialisti, come medici, psicologi, assistenti sociali ed educatori.</a:t>
            </a:r>
          </a:p>
          <a:p>
            <a:pPr algn="just">
              <a:defRPr/>
            </a:pPr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Accesso libero dal lunedì al venerdì o tramite appuntamento telefonico  tel. 0371 373481 ,  dalle ore 8.00 alle 16.30.</a:t>
            </a:r>
          </a:p>
          <a:p>
            <a: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161E5416-6A65-3640-6884-C6650605010C}"/>
              </a:ext>
            </a:extLst>
          </p:cNvPr>
          <p:cNvSpPr txBox="1"/>
          <p:nvPr/>
        </p:nvSpPr>
        <p:spPr>
          <a:xfrm>
            <a:off x="1097067" y="4850507"/>
            <a:ext cx="399696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effectLst/>
                <a:latin typeface="Acumin Pro ExtraCondensed" panose="020B0508020202020204" pitchFamily="34" charset="77"/>
              </a:rPr>
              <a:t>MEDICINA SPECIALISTICA  AMBULATORIALE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Ematologia Oncologica, Cardiologia, Diabetologa - (anche Televisita a domicilio), Geriatria, Fisiatria, Pneumologia, Reumatologia, Centro Sclerosi Multipla - (anche Televisita a domicilio), Centro per i disturbi Cognitivi e Demenze (CDCD).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Valutazioni specialistiche su richiesta MMG orientate a favorire il confronto diretto tra Medico di Medicina Generale e Medico Specialista, per una presa in carico condivisa.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Accesso con impegnativa del Medico Curante e prenotazione presso CUP</a:t>
            </a:r>
          </a:p>
        </p:txBody>
      </p:sp>
      <p:pic>
        <p:nvPicPr>
          <p:cNvPr id="69" name="Immagine 68">
            <a:extLst>
              <a:ext uri="{FF2B5EF4-FFF2-40B4-BE49-F238E27FC236}">
                <a16:creationId xmlns:a16="http://schemas.microsoft.com/office/drawing/2014/main" id="{F2CCA43C-B545-56BA-378B-A03389E7D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99" y="4783832"/>
            <a:ext cx="548566" cy="548566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503B20C-99A7-4E41-A27E-03B27EBA79E9}"/>
              </a:ext>
            </a:extLst>
          </p:cNvPr>
          <p:cNvSpPr txBox="1"/>
          <p:nvPr/>
        </p:nvSpPr>
        <p:spPr>
          <a:xfrm>
            <a:off x="1118367" y="1618039"/>
            <a:ext cx="399696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effectLst/>
                <a:latin typeface="Acumin Pro ExtraCondensed" panose="020B0508020202020204" pitchFamily="34" charset="77"/>
              </a:rPr>
              <a:t>CONTINUITA’ ASSISTENZIALE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</a:rPr>
              <a:t>Si accede telefonando al numero unico di AREU </a:t>
            </a:r>
            <a:r>
              <a:rPr lang="it-IT" sz="900" b="1" dirty="0">
                <a:solidFill>
                  <a:srgbClr val="000000"/>
                </a:solidFill>
                <a:latin typeface="Arial" panose="020B0604020202020204" pitchFamily="34" charset="0"/>
              </a:rPr>
              <a:t>116117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</a:rPr>
              <a:t>Il Servizio è attivo negli orari in cui gli studi dei medici di medicina generale e dei pediatri di famiglia sono chiusi: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</a:rPr>
              <a:t>nei giorni festivi e prefestivi 24 ore su 24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</a:rPr>
              <a:t>dal lunedì alla venerdì dalle ore 20.00 alle ore 8.00</a:t>
            </a: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65BE9047-4269-4284-8C2C-79F5F2781F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33" y="1632594"/>
            <a:ext cx="526832" cy="526832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2945C24-C490-40D1-A420-8DEA3750BEEC}"/>
              </a:ext>
            </a:extLst>
          </p:cNvPr>
          <p:cNvSpPr txBox="1"/>
          <p:nvPr/>
        </p:nvSpPr>
        <p:spPr>
          <a:xfrm>
            <a:off x="1110868" y="3645059"/>
            <a:ext cx="399696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SERVIZIO ASSISTENZA DOMICILIARE</a:t>
            </a:r>
          </a:p>
          <a:p>
            <a:pPr lvl="0"/>
            <a:r>
              <a:rPr lang="it-IT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l’attivazione del servizio ADI è necessaria la richiesta del Medico di Medicina Generale/Pediatra di Libera Scelta</a:t>
            </a:r>
          </a:p>
          <a:p>
            <a:pPr lvl="0"/>
            <a:r>
              <a:rPr lang="it-IT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informazioni tel. 0371.374449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 Lunedì al Venerdì dalle 9,00 alle 15,45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uovccss.lodi@asst-lodi.it</a:t>
            </a:r>
          </a:p>
          <a:p>
            <a:pPr lvl="0"/>
            <a:r>
              <a:rPr lang="it-IT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Modalità di accesso: attraverso il PUA</a:t>
            </a:r>
            <a:endParaRPr lang="it-IT" sz="1400" b="1" dirty="0">
              <a:solidFill>
                <a:srgbClr val="008900"/>
              </a:solidFill>
              <a:latin typeface="Acumin Pro ExtraCondensed" panose="020B0508020202020204" pitchFamily="34" charset="77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8C7C33B-CADA-4B18-957F-B53E0E154C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151" y="3687613"/>
            <a:ext cx="526832" cy="52683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0AFE91C-8381-487A-BAF2-7CFE1EA896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7330" y="1417702"/>
            <a:ext cx="729049" cy="729049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80CC55F-D604-47FF-BB04-5AEDA40E530D}"/>
              </a:ext>
            </a:extLst>
          </p:cNvPr>
          <p:cNvSpPr txBox="1"/>
          <p:nvPr/>
        </p:nvSpPr>
        <p:spPr>
          <a:xfrm>
            <a:off x="1097067" y="2698818"/>
            <a:ext cx="4229969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PSICOLOGIA CURE PRIMARIE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E’ un servizio gratuito di primo accesso per i bisogni psicologici dei cittadini e per i disturbi emotivi comuni. Non è necessaria l’impegnativa ma si accede inviando a Accoglienza Psicologica: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Mail  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prevenzione.psicologica@asst-lodi.it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  con i riferimenti dell’utente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telefono 0371 372735 - 0371 376863 dal lunedì al venerdì dalle 9 alle 12</a:t>
            </a:r>
            <a:endParaRPr lang="it-IT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2552396-A1E7-433A-B8AE-46C8CE292B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8713" y="3101546"/>
            <a:ext cx="654908" cy="654908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977A10D-354A-47E4-A800-8BAFDFD21B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9164" y="4713764"/>
            <a:ext cx="526832" cy="52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116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Verde gia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Ritaglio</Template>
  <TotalTime>4386</TotalTime>
  <Words>1103</Words>
  <Application>Microsoft Office PowerPoint</Application>
  <PresentationFormat>A4 (21x29,7 cm)</PresentationFormat>
  <Paragraphs>102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Acumin Pro ExtraCondensed</vt:lpstr>
      <vt:lpstr>Acumin Pro ExtraCondensed Med</vt:lpstr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f.puopolo@campus.unimib.it</dc:creator>
  <cp:lastModifiedBy>Silvana Cirincione</cp:lastModifiedBy>
  <cp:revision>304</cp:revision>
  <cp:lastPrinted>2025-01-22T18:07:57Z</cp:lastPrinted>
  <dcterms:created xsi:type="dcterms:W3CDTF">2023-01-31T10:56:25Z</dcterms:created>
  <dcterms:modified xsi:type="dcterms:W3CDTF">2025-03-31T16:33:54Z</dcterms:modified>
</cp:coreProperties>
</file>